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56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b7fbe4b9-405a-4686-918e-01b1fb8def44/?jumpTo=section_2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-sfera.hr/dodatni-digitalni-sadrzaji/b7fbe4b9-405a-4686-918e-01b1fb8def44/?jumpTo=section_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-sfera.hr/dodatni-digitalni-sadrzaji/b7fbe4b9-405a-4686-918e-01b1fb8def44/?jumpTo=section_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VODE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98D3933-7570-486F-9876-E138EC52EB70}"/>
              </a:ext>
            </a:extLst>
          </p:cNvPr>
          <p:cNvSpPr txBox="1"/>
          <p:nvPr/>
        </p:nvSpPr>
        <p:spPr>
          <a:xfrm>
            <a:off x="683568" y="126876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SLANE VODE</a:t>
            </a:r>
          </a:p>
          <a:p>
            <a:endParaRPr lang="hr-HR" sz="2800" dirty="0">
              <a:solidFill>
                <a:schemeClr val="tx2"/>
              </a:solidFill>
            </a:endParaRPr>
          </a:p>
          <a:p>
            <a:r>
              <a:rPr lang="hr-HR" sz="2400" dirty="0"/>
              <a:t>Tu ubrajamo sva mora i oceane.</a:t>
            </a:r>
          </a:p>
        </p:txBody>
      </p:sp>
      <p:pic>
        <p:nvPicPr>
          <p:cNvPr id="2050" name="Picture 2" descr="Beach, Sandy Beach, Paradise, Palm Trees, Sea, Ocean">
            <a:extLst>
              <a:ext uri="{FF2B5EF4-FFF2-40B4-BE49-F238E27FC236}">
                <a16:creationId xmlns:a16="http://schemas.microsoft.com/office/drawing/2014/main" xmlns="" id="{9D6013BE-3FFB-47C2-A467-A546AEAF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812360" cy="357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785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D31852E-E004-45C0-913D-E37D749C72FA}"/>
              </a:ext>
            </a:extLst>
          </p:cNvPr>
          <p:cNvSpPr txBox="1"/>
          <p:nvPr/>
        </p:nvSpPr>
        <p:spPr>
          <a:xfrm>
            <a:off x="323528" y="1124744"/>
            <a:ext cx="4201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Voda </a:t>
            </a:r>
            <a:r>
              <a:rPr lang="hr-HR" sz="2400" dirty="0"/>
              <a:t>koju pijemo također sadržava otopljene tvari. Kad voda ispari te tvari mogu stvarati </a:t>
            </a:r>
            <a:r>
              <a:rPr lang="hr-HR" sz="2400" dirty="0" err="1"/>
              <a:t>taloge</a:t>
            </a:r>
            <a:r>
              <a:rPr lang="hr-HR" sz="2400" dirty="0"/>
              <a:t> u posudi. Taj je talog kamenac. </a:t>
            </a:r>
          </a:p>
          <a:p>
            <a:r>
              <a:rPr lang="hr-HR" sz="2400" dirty="0"/>
              <a:t>Voda bogata otopljenim</a:t>
            </a:r>
          </a:p>
          <a:p>
            <a:r>
              <a:rPr lang="hr-HR" sz="2400" dirty="0"/>
              <a:t>tvarima zove se </a:t>
            </a:r>
            <a:r>
              <a:rPr lang="hr-HR" sz="2400" dirty="0">
                <a:solidFill>
                  <a:schemeClr val="tx2"/>
                </a:solidFill>
              </a:rPr>
              <a:t>tvrda voda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4" name="Slika 3" descr="Slika na kojoj se prikazuje stol, automobil, sjedenje, torta&#10;&#10;Opis je automatski generiran">
            <a:extLst>
              <a:ext uri="{FF2B5EF4-FFF2-40B4-BE49-F238E27FC236}">
                <a16:creationId xmlns:a16="http://schemas.microsoft.com/office/drawing/2014/main" xmlns="" id="{7AE96016-DB63-4A53-9795-1933F65DF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84784"/>
            <a:ext cx="4094474" cy="45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xmlns="" id="{60D9F184-6F5D-4CB4-B231-647EC3489E81}"/>
              </a:ext>
            </a:extLst>
          </p:cNvPr>
          <p:cNvSpPr/>
          <p:nvPr/>
        </p:nvSpPr>
        <p:spPr>
          <a:xfrm>
            <a:off x="467544" y="3861048"/>
            <a:ext cx="3588194" cy="22681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Raspitajte se kakva se voda ulijeva u glačalo. Objasnite zašto.</a:t>
            </a:r>
          </a:p>
        </p:txBody>
      </p:sp>
    </p:spTree>
    <p:extLst>
      <p:ext uri="{BB962C8B-B14F-4D97-AF65-F5344CB8AC3E}">
        <p14:creationId xmlns:p14="http://schemas.microsoft.com/office/powerpoint/2010/main" xmlns="" val="6690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AE72D627-1CDD-4F81-8301-6044FD237A29}"/>
              </a:ext>
            </a:extLst>
          </p:cNvPr>
          <p:cNvSpPr txBox="1"/>
          <p:nvPr/>
        </p:nvSpPr>
        <p:spPr>
          <a:xfrm>
            <a:off x="323528" y="1268760"/>
            <a:ext cx="5135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Voda koja ima vrlo malo otopljenih mineralnih tvari zove se </a:t>
            </a:r>
            <a:r>
              <a:rPr lang="hr-HR" sz="2400" dirty="0">
                <a:solidFill>
                  <a:schemeClr val="tx2"/>
                </a:solidFill>
              </a:rPr>
              <a:t>meka voda</a:t>
            </a:r>
            <a:r>
              <a:rPr lang="hr-HR" sz="2400" dirty="0"/>
              <a:t>. U kišnici npr</a:t>
            </a:r>
            <a:r>
              <a:rPr lang="hr-HR" sz="2400" dirty="0" smtClean="0"/>
              <a:t>. nema </a:t>
            </a:r>
            <a:r>
              <a:rPr lang="hr-HR" sz="2400" dirty="0"/>
              <a:t>otopljenih čvrstih tvari, nego samo nekih plinova.</a:t>
            </a:r>
          </a:p>
          <a:p>
            <a:endParaRPr lang="hr-HR" sz="2400" dirty="0"/>
          </a:p>
        </p:txBody>
      </p:sp>
      <p:pic>
        <p:nvPicPr>
          <p:cNvPr id="3074" name="Picture 2" descr="Drops, Rain, Rain Drops, Water, Liquid, Nature, Blue">
            <a:extLst>
              <a:ext uri="{FF2B5EF4-FFF2-40B4-BE49-F238E27FC236}">
                <a16:creationId xmlns:a16="http://schemas.microsoft.com/office/drawing/2014/main" xmlns="" id="{9AF75051-F15C-467A-B582-310A7541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57" y="2801317"/>
            <a:ext cx="5400600" cy="3715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k 2">
            <a:extLst>
              <a:ext uri="{FF2B5EF4-FFF2-40B4-BE49-F238E27FC236}">
                <a16:creationId xmlns:a16="http://schemas.microsoft.com/office/drawing/2014/main" xmlns="" id="{E8B5CA6C-4E67-4075-A588-34203EC59A5C}"/>
              </a:ext>
            </a:extLst>
          </p:cNvPr>
          <p:cNvSpPr/>
          <p:nvPr/>
        </p:nvSpPr>
        <p:spPr>
          <a:xfrm>
            <a:off x="4572000" y="2276872"/>
            <a:ext cx="4271400" cy="32403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Na jedno predmetno stakalce kapnite nekoliko kapi kišnice, a na drugo nekoliko kapi vode za piće. Ostavite na toplom da voda ispari. Usporedite </a:t>
            </a:r>
            <a:r>
              <a:rPr lang="hr-HR" sz="2000" dirty="0" err="1"/>
              <a:t>predmetnice</a:t>
            </a:r>
            <a:r>
              <a:rPr lang="hr-HR" sz="2000" dirty="0"/>
              <a:t> i opišite što opažate.</a:t>
            </a:r>
          </a:p>
        </p:txBody>
      </p:sp>
    </p:spTree>
    <p:extLst>
      <p:ext uri="{BB962C8B-B14F-4D97-AF65-F5344CB8AC3E}">
        <p14:creationId xmlns:p14="http://schemas.microsoft.com/office/powerpoint/2010/main" xmlns="" val="41182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01B7ECCA-9197-46B3-B237-CEA49888ABAB}"/>
              </a:ext>
            </a:extLst>
          </p:cNvPr>
          <p:cNvSpPr/>
          <p:nvPr/>
        </p:nvSpPr>
        <p:spPr>
          <a:xfrm>
            <a:off x="5724128" y="4293096"/>
            <a:ext cx="3255271" cy="2016224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</a:t>
            </a:r>
            <a:r>
              <a:rPr lang="hr-HR" sz="2000" dirty="0" err="1">
                <a:solidFill>
                  <a:schemeClr val="tx1"/>
                </a:solidFill>
              </a:rPr>
              <a:t>agregacijska</a:t>
            </a:r>
            <a:r>
              <a:rPr lang="hr-HR" sz="2000" dirty="0">
                <a:solidFill>
                  <a:schemeClr val="tx1"/>
                </a:solidFill>
              </a:rPr>
              <a:t> stanja vode, isparavanje, gustoća vode, površinska napetost, tlak, uzgon, slane i slatke vode, tvrda i meka voda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AC0BFCA-7B8B-458B-99DE-718704B58891}"/>
              </a:ext>
            </a:extLst>
          </p:cNvPr>
          <p:cNvSpPr txBox="1"/>
          <p:nvPr/>
        </p:nvSpPr>
        <p:spPr>
          <a:xfrm>
            <a:off x="323528" y="1052736"/>
            <a:ext cx="5472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  <a:p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F0D89B1B-21C5-4678-9B25-E7E8D12D7449}"/>
              </a:ext>
            </a:extLst>
          </p:cNvPr>
          <p:cNvSpPr/>
          <p:nvPr/>
        </p:nvSpPr>
        <p:spPr>
          <a:xfrm>
            <a:off x="323528" y="1628800"/>
            <a:ext cx="5292588" cy="494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200" b="1" dirty="0" smtClean="0">
                <a:solidFill>
                  <a:schemeClr val="tx1"/>
                </a:solidFill>
              </a:rPr>
              <a:t>                      </a:t>
            </a:r>
            <a:r>
              <a:rPr lang="hr-HR" sz="2400" b="1" dirty="0" smtClean="0">
                <a:solidFill>
                  <a:schemeClr val="tx1"/>
                </a:solidFill>
              </a:rPr>
              <a:t>Riješite zadatke!</a:t>
            </a:r>
            <a:endParaRPr lang="hr-HR" sz="2400" b="1" dirty="0">
              <a:solidFill>
                <a:schemeClr val="tx1"/>
              </a:solidFill>
            </a:endParaRPr>
          </a:p>
          <a:p>
            <a:endParaRPr lang="hr-HR" sz="2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Objasnite zašto se kit ne može kretati na kopnu, a u vodi je dobar plivač.</a:t>
            </a:r>
          </a:p>
          <a:p>
            <a:pPr marL="342900" indent="-342900"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Zašto se lakše krećemo na kopnu nego li u vodi?</a:t>
            </a:r>
          </a:p>
          <a:p>
            <a:pPr marL="342900" indent="-342900"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Zašto je život u moru najbujniji do 200 m?</a:t>
            </a:r>
          </a:p>
          <a:p>
            <a:pPr marL="342900" indent="-342900"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O čemu ovisi prozirnost vode?</a:t>
            </a:r>
          </a:p>
          <a:p>
            <a:pPr marL="342900" indent="-342900"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Zašto plivamo lakše u moru nego li u bazenu?</a:t>
            </a:r>
          </a:p>
          <a:p>
            <a:pPr marL="342900" indent="-342900"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Objasnite zbog čega su tijela u vodi prividno lakša.</a:t>
            </a:r>
          </a:p>
          <a:p>
            <a:pPr marL="342900" indent="-342900"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Objasnite kako djeluje na vas tlak zraka kada ronite sve dublje i dublje.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1FA1F84-F737-44BE-9690-EE88A196F48D}"/>
              </a:ext>
            </a:extLst>
          </p:cNvPr>
          <p:cNvSpPr txBox="1"/>
          <p:nvPr/>
        </p:nvSpPr>
        <p:spPr>
          <a:xfrm>
            <a:off x="6444208" y="1700808"/>
            <a:ext cx="334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Provjerite svoje znanje</a:t>
            </a:r>
            <a:endParaRPr lang="hr-HR" sz="2800" dirty="0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772816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33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827584" y="1268760"/>
            <a:ext cx="754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Istražujem vodu i svojstva vode       2.dio</a:t>
            </a:r>
          </a:p>
        </p:txBody>
      </p:sp>
      <p:pic>
        <p:nvPicPr>
          <p:cNvPr id="1026" name="Picture 2" descr="image alt">
            <a:extLst>
              <a:ext uri="{FF2B5EF4-FFF2-40B4-BE49-F238E27FC236}">
                <a16:creationId xmlns:a16="http://schemas.microsoft.com/office/drawing/2014/main" xmlns="" id="{7AB34AA4-8A06-4BA2-862A-53D0B97B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4018458" cy="40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8DF0B62-711C-4B85-BF72-29270E6176D4}"/>
              </a:ext>
            </a:extLst>
          </p:cNvPr>
          <p:cNvSpPr/>
          <p:nvPr/>
        </p:nvSpPr>
        <p:spPr>
          <a:xfrm>
            <a:off x="395536" y="1412776"/>
            <a:ext cx="3456384" cy="12429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kruženje vode u prirodi, led, vodena para, oblaci, padaline, kiša, snijeg, tuča, rosa, magla.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B02ADDE9-FDD7-480A-985F-C334B5FBB6B5}"/>
              </a:ext>
            </a:extLst>
          </p:cNvPr>
          <p:cNvSpPr/>
          <p:nvPr/>
        </p:nvSpPr>
        <p:spPr>
          <a:xfrm>
            <a:off x="683568" y="3356992"/>
            <a:ext cx="7776864" cy="288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 smtClean="0"/>
              <a:t>Ulazna kartica</a:t>
            </a:r>
          </a:p>
          <a:p>
            <a:endParaRPr lang="hr-HR" sz="2400" dirty="0"/>
          </a:p>
          <a:p>
            <a:pPr marL="342900" indent="-342900">
              <a:buAutoNum type="arabicPeriod"/>
            </a:pPr>
            <a:r>
              <a:rPr lang="hr-HR" sz="2400" dirty="0"/>
              <a:t>Objasni zašto se teže krećemo u vodi nego na kopnu.</a:t>
            </a:r>
          </a:p>
          <a:p>
            <a:pPr marL="342900" indent="-342900">
              <a:buAutoNum type="arabicPeriod"/>
            </a:pPr>
            <a:r>
              <a:rPr lang="hr-HR" sz="2400" dirty="0"/>
              <a:t>Na primjeru kruženja vode objasni promjene </a:t>
            </a:r>
            <a:r>
              <a:rPr lang="hr-HR" sz="2400" dirty="0" err="1"/>
              <a:t>agregacijskih</a:t>
            </a:r>
            <a:r>
              <a:rPr lang="hr-HR" sz="2400" dirty="0"/>
              <a:t> stanja vode u prirodi.</a:t>
            </a:r>
          </a:p>
          <a:p>
            <a:pPr marL="342900" indent="-342900">
              <a:buAutoNum type="arabicPeriod"/>
            </a:pPr>
            <a:r>
              <a:rPr lang="hr-HR" sz="2400" dirty="0"/>
              <a:t>Zašto je u prirodnim vodama moguć život i zimi kada se površina vode zaledi?</a:t>
            </a:r>
          </a:p>
        </p:txBody>
      </p:sp>
      <p:sp>
        <p:nvSpPr>
          <p:cNvPr id="3" name="Oblak 2">
            <a:extLst>
              <a:ext uri="{FF2B5EF4-FFF2-40B4-BE49-F238E27FC236}">
                <a16:creationId xmlns:a16="http://schemas.microsoft.com/office/drawing/2014/main" xmlns="" id="{7E71B6E0-F191-470F-8B05-33506C3603E8}"/>
              </a:ext>
            </a:extLst>
          </p:cNvPr>
          <p:cNvSpPr/>
          <p:nvPr/>
        </p:nvSpPr>
        <p:spPr>
          <a:xfrm>
            <a:off x="3635896" y="2132856"/>
            <a:ext cx="2952328" cy="141221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Ponovimo</a:t>
            </a:r>
          </a:p>
        </p:txBody>
      </p:sp>
    </p:spTree>
    <p:extLst>
      <p:ext uri="{BB962C8B-B14F-4D97-AF65-F5344CB8AC3E}">
        <p14:creationId xmlns:p14="http://schemas.microsoft.com/office/powerpoint/2010/main" xmlns="" val="18902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C679127E-84C9-4B9F-A2A3-79278012A8D3}"/>
              </a:ext>
            </a:extLst>
          </p:cNvPr>
          <p:cNvSpPr txBox="1"/>
          <p:nvPr/>
        </p:nvSpPr>
        <p:spPr>
          <a:xfrm>
            <a:off x="323528" y="1196752"/>
            <a:ext cx="61926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Površinska napetost</a:t>
            </a:r>
          </a:p>
          <a:p>
            <a:endParaRPr lang="hr-HR" dirty="0"/>
          </a:p>
          <a:p>
            <a:r>
              <a:rPr lang="hr-HR" sz="2400" dirty="0"/>
              <a:t>      </a:t>
            </a:r>
            <a:r>
              <a:rPr lang="hr-HR" sz="2400" dirty="0">
                <a:hlinkClick r:id="rId2"/>
              </a:rPr>
              <a:t>Istraži može li spajalica plutati na vodi</a:t>
            </a:r>
            <a:endParaRPr lang="hr-HR" sz="2400" dirty="0"/>
          </a:p>
          <a:p>
            <a:r>
              <a:rPr lang="hr-HR" sz="2400" dirty="0"/>
              <a:t>      DDS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DD7075-BFA5-41FB-A759-C1CC294A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132856"/>
            <a:ext cx="576064" cy="5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686D202-25D9-4738-8C97-1C310292600E}"/>
              </a:ext>
            </a:extLst>
          </p:cNvPr>
          <p:cNvSpPr txBox="1"/>
          <p:nvPr/>
        </p:nvSpPr>
        <p:spPr>
          <a:xfrm>
            <a:off x="251520" y="1916832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Površinska napetost nastaje jer je privlačenje među česticama vode veće nego privlačenje između čestica vode i zraka. Čestice na površini vode više </a:t>
            </a:r>
            <a:r>
              <a:rPr lang="hr-HR" sz="2400" dirty="0" smtClean="0"/>
              <a:t>su povezane  </a:t>
            </a:r>
            <a:r>
              <a:rPr lang="hr-HR" sz="2400" dirty="0"/>
              <a:t>međusobno nego </a:t>
            </a:r>
            <a:r>
              <a:rPr lang="hr-HR" sz="2400" dirty="0" smtClean="0"/>
              <a:t>sa zrakom</a:t>
            </a:r>
            <a:r>
              <a:rPr lang="hr-HR" sz="2400" dirty="0"/>
              <a:t>.</a:t>
            </a:r>
          </a:p>
        </p:txBody>
      </p:sp>
      <p:pic>
        <p:nvPicPr>
          <p:cNvPr id="1026" name="Picture 2" descr="Gerridae, Guerrido, Aquatic Insect, Walk On Water, Pond">
            <a:extLst>
              <a:ext uri="{FF2B5EF4-FFF2-40B4-BE49-F238E27FC236}">
                <a16:creationId xmlns:a16="http://schemas.microsoft.com/office/drawing/2014/main" xmlns="" id="{FF9BAE49-6C5A-433D-8532-0402A9BD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091" y="2276872"/>
            <a:ext cx="3404395" cy="3102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ić: strelica prema gore 4">
            <a:extLst>
              <a:ext uri="{FF2B5EF4-FFF2-40B4-BE49-F238E27FC236}">
                <a16:creationId xmlns:a16="http://schemas.microsoft.com/office/drawing/2014/main" xmlns="" id="{465A8B1D-B07B-4992-BFA3-1C1E55E6AB77}"/>
              </a:ext>
            </a:extLst>
          </p:cNvPr>
          <p:cNvSpPr/>
          <p:nvPr/>
        </p:nvSpPr>
        <p:spPr>
          <a:xfrm>
            <a:off x="3753926" y="4940056"/>
            <a:ext cx="5040560" cy="163856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Kukac gazivoda ima sposobnost hodanja po površini. On iskorištava površinsku napetost vode.</a:t>
            </a:r>
          </a:p>
        </p:txBody>
      </p:sp>
    </p:spTree>
    <p:extLst>
      <p:ext uri="{BB962C8B-B14F-4D97-AF65-F5344CB8AC3E}">
        <p14:creationId xmlns:p14="http://schemas.microsoft.com/office/powerpoint/2010/main" xmlns="" val="339532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866200E6-3B93-419E-BDB8-B9EC38B98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068960"/>
            <a:ext cx="3456384" cy="35649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A97D3D5-4664-4B11-A7C0-A8E626C33C72}"/>
              </a:ext>
            </a:extLst>
          </p:cNvPr>
          <p:cNvSpPr txBox="1"/>
          <p:nvPr/>
        </p:nvSpPr>
        <p:spPr>
          <a:xfrm>
            <a:off x="611560" y="1268760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Volumen </a:t>
            </a:r>
            <a:r>
              <a:rPr lang="hr-HR" sz="2800" dirty="0" smtClean="0">
                <a:solidFill>
                  <a:schemeClr val="tx2"/>
                </a:solidFill>
              </a:rPr>
              <a:t>vode</a:t>
            </a:r>
            <a:endParaRPr lang="hr-HR" sz="2800" dirty="0">
              <a:solidFill>
                <a:schemeClr val="tx2"/>
              </a:solidFill>
            </a:endParaRPr>
          </a:p>
          <a:p>
            <a:r>
              <a:rPr lang="hr-HR" sz="2400" dirty="0"/>
              <a:t>Tekuća voda ima stalan volumen, ali može mijenjati oblik. Čestice vode jednako su udaljene jedna od druge i ne možemo ih gušće stisnuti.</a:t>
            </a:r>
          </a:p>
          <a:p>
            <a:r>
              <a:rPr lang="hr-HR" sz="2400" dirty="0"/>
              <a:t>Ako neki čvrsti predmet uronimo u posudu s vodom, on će istisnuti onoliki volumen vode koliki je njegov vlastiti volumen.</a:t>
            </a:r>
          </a:p>
        </p:txBody>
      </p:sp>
      <p:sp>
        <p:nvSpPr>
          <p:cNvPr id="7" name="Oblačić: strelica udesno 6">
            <a:extLst>
              <a:ext uri="{FF2B5EF4-FFF2-40B4-BE49-F238E27FC236}">
                <a16:creationId xmlns:a16="http://schemas.microsoft.com/office/drawing/2014/main" xmlns="" id="{132629B3-AD76-4898-92C8-A29EB9B5D557}"/>
              </a:ext>
            </a:extLst>
          </p:cNvPr>
          <p:cNvSpPr/>
          <p:nvPr/>
        </p:nvSpPr>
        <p:spPr>
          <a:xfrm>
            <a:off x="1043608" y="4131368"/>
            <a:ext cx="3888432" cy="2232248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Svako tijelo u vodi postaje prividno lakše tj. smanjuje mu se težina i to za težinu istisnute vode.</a:t>
            </a:r>
          </a:p>
        </p:txBody>
      </p:sp>
    </p:spTree>
    <p:extLst>
      <p:ext uri="{BB962C8B-B14F-4D97-AF65-F5344CB8AC3E}">
        <p14:creationId xmlns:p14="http://schemas.microsoft.com/office/powerpoint/2010/main" xmlns="" val="122182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1AE554F-73D4-4691-9877-21B29449ACD1}"/>
              </a:ext>
            </a:extLst>
          </p:cNvPr>
          <p:cNvSpPr txBox="1"/>
          <p:nvPr/>
        </p:nvSpPr>
        <p:spPr>
          <a:xfrm>
            <a:off x="323528" y="1052736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Tlak i uzgon</a:t>
            </a:r>
          </a:p>
          <a:p>
            <a:r>
              <a:rPr lang="hr-HR" sz="2400" dirty="0"/>
              <a:t>Što dublje ronimo maska za ronjenje sve jače prianja licu odnosno osjećamo sve jači pritisak. Veličina kojom opisujemo to pritiskanje zove se </a:t>
            </a:r>
            <a:r>
              <a:rPr lang="hr-HR" sz="2400" dirty="0">
                <a:solidFill>
                  <a:schemeClr val="tx2"/>
                </a:solidFill>
              </a:rPr>
              <a:t>TLAK</a:t>
            </a:r>
            <a:r>
              <a:rPr lang="hr-HR" sz="2400" dirty="0"/>
              <a:t>.</a:t>
            </a:r>
          </a:p>
          <a:p>
            <a:r>
              <a:rPr lang="hr-HR" sz="2400" dirty="0"/>
              <a:t>Povećanjem dubine povećava se i tlak vode.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2052" name="Picture 4" descr="Humpback Whale, Natural Spectacle, Nature, Mammal">
            <a:extLst>
              <a:ext uri="{FF2B5EF4-FFF2-40B4-BE49-F238E27FC236}">
                <a16:creationId xmlns:a16="http://schemas.microsoft.com/office/drawing/2014/main" xmlns="" id="{FAECC847-C35F-4805-B255-1BAE975B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952328" cy="292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247C4F7-C5DF-4022-AF91-861CB548B913}"/>
              </a:ext>
            </a:extLst>
          </p:cNvPr>
          <p:cNvSpPr txBox="1"/>
          <p:nvPr/>
        </p:nvSpPr>
        <p:spPr>
          <a:xfrm>
            <a:off x="3851920" y="4077072"/>
            <a:ext cx="4176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Voda djeluje na sva tijela u njoj i pruža im potporu. To djelovanje (dizanje tijela prema gore) nazivamo </a:t>
            </a:r>
            <a:r>
              <a:rPr lang="hr-HR" sz="2400" dirty="0">
                <a:solidFill>
                  <a:schemeClr val="tx2"/>
                </a:solidFill>
              </a:rPr>
              <a:t>UZGON</a:t>
            </a:r>
            <a:r>
              <a:rPr lang="hr-HR" sz="2400" dirty="0"/>
              <a:t>.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345758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41994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D2D871B3-6CA8-489A-B5C4-D08FCF01B276}"/>
              </a:ext>
            </a:extLst>
          </p:cNvPr>
          <p:cNvSpPr txBox="1"/>
          <p:nvPr/>
        </p:nvSpPr>
        <p:spPr>
          <a:xfrm>
            <a:off x="539552" y="1196752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Voda je dobro otapalo</a:t>
            </a:r>
          </a:p>
          <a:p>
            <a:endParaRPr lang="hr-HR" sz="2800" dirty="0">
              <a:solidFill>
                <a:schemeClr val="tx2"/>
              </a:solidFill>
            </a:endParaRPr>
          </a:p>
          <a:p>
            <a:endParaRPr lang="hr-HR" sz="2800" dirty="0">
              <a:solidFill>
                <a:schemeClr val="tx2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Oblak 2">
            <a:extLst>
              <a:ext uri="{FF2B5EF4-FFF2-40B4-BE49-F238E27FC236}">
                <a16:creationId xmlns:a16="http://schemas.microsoft.com/office/drawing/2014/main" xmlns="" id="{7804D9FE-8168-4156-AE56-640298334BA1}"/>
              </a:ext>
            </a:extLst>
          </p:cNvPr>
          <p:cNvSpPr/>
          <p:nvPr/>
        </p:nvSpPr>
        <p:spPr>
          <a:xfrm>
            <a:off x="899592" y="2636912"/>
            <a:ext cx="3456384" cy="208823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Prisjetite se na primjeru morske vode što je otapalo, otopljena tvar i otopina.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A40D5F87-EA38-4F50-933C-C4664B62A028}"/>
              </a:ext>
            </a:extLst>
          </p:cNvPr>
          <p:cNvSpPr txBox="1"/>
          <p:nvPr/>
        </p:nvSpPr>
        <p:spPr>
          <a:xfrm>
            <a:off x="611560" y="494116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Istraži kako možeš dokazati sadrži li voda otopljene tvari.</a:t>
            </a:r>
            <a:endParaRPr lang="hr-HR" sz="2400" dirty="0"/>
          </a:p>
          <a:p>
            <a:r>
              <a:rPr lang="hr-HR" sz="2400" dirty="0"/>
              <a:t>DDS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F2F8F69-C754-42EB-AB32-18DA637A4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293096"/>
            <a:ext cx="792088" cy="7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EA304881-5BAC-4AF2-8BB0-70AE9A31AAC0}"/>
              </a:ext>
            </a:extLst>
          </p:cNvPr>
          <p:cNvSpPr/>
          <p:nvPr/>
        </p:nvSpPr>
        <p:spPr>
          <a:xfrm>
            <a:off x="4932040" y="3356991"/>
            <a:ext cx="3456384" cy="338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U vodi se mogu otopiti tvari poput šećera ili soli. I druge tvari topljive su u vodi pa kažemo da je ona dobro otapalo i u svom sastavu može imati različite otopljene tvari</a:t>
            </a:r>
            <a:r>
              <a:rPr lang="hr-HR" dirty="0"/>
              <a:t>.</a:t>
            </a:r>
          </a:p>
        </p:txBody>
      </p:sp>
      <p:pic>
        <p:nvPicPr>
          <p:cNvPr id="3074" name="Picture 2" descr="Drop Of Water, Water, Ripples, Liquid, Fresh, Splash">
            <a:extLst>
              <a:ext uri="{FF2B5EF4-FFF2-40B4-BE49-F238E27FC236}">
                <a16:creationId xmlns:a16="http://schemas.microsoft.com/office/drawing/2014/main" xmlns="" id="{5C7AA168-E68E-44D5-ABE1-678BC658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132349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6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EB03A2D-5BE9-4D4C-9E67-66B3652DE36A}"/>
              </a:ext>
            </a:extLst>
          </p:cNvPr>
          <p:cNvSpPr txBox="1"/>
          <p:nvPr/>
        </p:nvSpPr>
        <p:spPr>
          <a:xfrm>
            <a:off x="467544" y="126876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Ovisno o količini i vrsti otopljenih </a:t>
            </a:r>
            <a:r>
              <a:rPr lang="hr-HR" sz="2400" dirty="0" smtClean="0"/>
              <a:t>tvari, </a:t>
            </a:r>
            <a:r>
              <a:rPr lang="hr-HR" sz="2400" dirty="0"/>
              <a:t>vode u prirodi dijelimo na</a:t>
            </a:r>
            <a:r>
              <a:rPr lang="hr-HR" sz="2400" dirty="0" smtClean="0"/>
              <a:t>:</a:t>
            </a:r>
            <a:endParaRPr lang="hr-HR" sz="2400" dirty="0"/>
          </a:p>
          <a:p>
            <a:pPr algn="ctr"/>
            <a:r>
              <a:rPr lang="hr-HR" sz="2400" dirty="0">
                <a:solidFill>
                  <a:schemeClr val="tx2"/>
                </a:solidFill>
              </a:rPr>
              <a:t>SLATKE </a:t>
            </a:r>
            <a:r>
              <a:rPr lang="hr-HR" sz="2400" dirty="0"/>
              <a:t>i</a:t>
            </a:r>
            <a:r>
              <a:rPr lang="hr-HR" sz="2400" dirty="0">
                <a:solidFill>
                  <a:schemeClr val="tx2"/>
                </a:solidFill>
              </a:rPr>
              <a:t> SLANE </a:t>
            </a:r>
            <a:r>
              <a:rPr lang="hr-HR" sz="2400" dirty="0"/>
              <a:t>vode. 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7FB3FB28-4115-4064-8B21-6397FC1A9C9C}"/>
              </a:ext>
            </a:extLst>
          </p:cNvPr>
          <p:cNvSpPr/>
          <p:nvPr/>
        </p:nvSpPr>
        <p:spPr>
          <a:xfrm>
            <a:off x="467544" y="3573016"/>
            <a:ext cx="2952328" cy="230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hr-HR" sz="2400" dirty="0"/>
              <a:t>Slatke vode sadržavaju manje otopljenih tvari. Njih često nazivamo i kopnenim vodama.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A35F3C1A-474C-4772-B80B-4EC2C348FAB1}"/>
              </a:ext>
            </a:extLst>
          </p:cNvPr>
          <p:cNvSpPr/>
          <p:nvPr/>
        </p:nvSpPr>
        <p:spPr>
          <a:xfrm>
            <a:off x="3779912" y="3573016"/>
            <a:ext cx="2952328" cy="230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hr-HR" sz="2400" dirty="0"/>
              <a:t>Slane vode sadržavaju mnogo veću količinu otopljenih tvari.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41621144-6044-4D7D-85F7-8FA7D3241FEA}"/>
              </a:ext>
            </a:extLst>
          </p:cNvPr>
          <p:cNvSpPr/>
          <p:nvPr/>
        </p:nvSpPr>
        <p:spPr>
          <a:xfrm rot="1731495">
            <a:off x="1868909" y="2560882"/>
            <a:ext cx="504056" cy="864096"/>
          </a:xfrm>
          <a:prstGeom prst="downArrow">
            <a:avLst>
              <a:gd name="adj1" fmla="val 50000"/>
              <a:gd name="adj2" fmla="val 428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xmlns="" id="{70B043CF-5C27-4702-9164-2796F3C26160}"/>
              </a:ext>
            </a:extLst>
          </p:cNvPr>
          <p:cNvSpPr/>
          <p:nvPr/>
        </p:nvSpPr>
        <p:spPr>
          <a:xfrm rot="19294676">
            <a:off x="4498673" y="2627694"/>
            <a:ext cx="504056" cy="86662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blak 7">
            <a:extLst>
              <a:ext uri="{FF2B5EF4-FFF2-40B4-BE49-F238E27FC236}">
                <a16:creationId xmlns:a16="http://schemas.microsoft.com/office/drawing/2014/main" xmlns="" id="{15145ADF-6713-4E62-BBD0-0C908E500055}"/>
              </a:ext>
            </a:extLst>
          </p:cNvPr>
          <p:cNvSpPr/>
          <p:nvPr/>
        </p:nvSpPr>
        <p:spPr>
          <a:xfrm>
            <a:off x="5652120" y="1412776"/>
            <a:ext cx="3312368" cy="23042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Prisjetite se koje vode u prirodi </a:t>
            </a:r>
            <a:r>
              <a:rPr lang="hr-HR" sz="2000" dirty="0" smtClean="0"/>
              <a:t>ubrajamo </a:t>
            </a:r>
            <a:r>
              <a:rPr lang="hr-HR" sz="2000" dirty="0"/>
              <a:t>u slatke, a koje u slane.</a:t>
            </a:r>
          </a:p>
        </p:txBody>
      </p:sp>
    </p:spTree>
    <p:extLst>
      <p:ext uri="{BB962C8B-B14F-4D97-AF65-F5344CB8AC3E}">
        <p14:creationId xmlns:p14="http://schemas.microsoft.com/office/powerpoint/2010/main" xmlns="" val="32565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4FEA749-7BF6-4A64-97E0-CA8EFB18BDE8}"/>
              </a:ext>
            </a:extLst>
          </p:cNvPr>
          <p:cNvSpPr txBox="1"/>
          <p:nvPr/>
        </p:nvSpPr>
        <p:spPr>
          <a:xfrm>
            <a:off x="539552" y="11247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SLATKE VODE</a:t>
            </a:r>
          </a:p>
        </p:txBody>
      </p:sp>
      <p:pic>
        <p:nvPicPr>
          <p:cNvPr id="1030" name="Picture 6" descr="Travel, Lake, Feet, Resting, Hiking, Hiker, Outdoors">
            <a:extLst>
              <a:ext uri="{FF2B5EF4-FFF2-40B4-BE49-F238E27FC236}">
                <a16:creationId xmlns:a16="http://schemas.microsoft.com/office/drawing/2014/main" xmlns="" id="{1A2B8887-383B-421B-8167-841DB1BC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28391" cy="238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ver, Nature, Mosel, View, Vineyards, Sachsen, Germany">
            <a:extLst>
              <a:ext uri="{FF2B5EF4-FFF2-40B4-BE49-F238E27FC236}">
                <a16:creationId xmlns:a16="http://schemas.microsoft.com/office/drawing/2014/main" xmlns="" id="{CC7F0931-345E-4D20-9BE1-BC0740F3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49890" cy="2332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eek, Fall, Hd Wallpaper, Nature, Plants, Rocks">
            <a:extLst>
              <a:ext uri="{FF2B5EF4-FFF2-40B4-BE49-F238E27FC236}">
                <a16:creationId xmlns:a16="http://schemas.microsoft.com/office/drawing/2014/main" xmlns="" id="{8C45044A-2BB4-424C-B31D-5814B9CF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528390" cy="2403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aterway, Bridge, Vegetation, Tree, Water Lily, Pads">
            <a:extLst>
              <a:ext uri="{FF2B5EF4-FFF2-40B4-BE49-F238E27FC236}">
                <a16:creationId xmlns:a16="http://schemas.microsoft.com/office/drawing/2014/main" xmlns="" id="{44591C6F-B945-442C-8F01-9EA857E6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386021" cy="2289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FE495471-ACE6-4E74-92E3-47F209EF9282}"/>
              </a:ext>
            </a:extLst>
          </p:cNvPr>
          <p:cNvSpPr/>
          <p:nvPr/>
        </p:nvSpPr>
        <p:spPr>
          <a:xfrm>
            <a:off x="683568" y="3573016"/>
            <a:ext cx="115212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jezero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F9226D08-9539-4A4D-B8B2-08D9173A4610}"/>
              </a:ext>
            </a:extLst>
          </p:cNvPr>
          <p:cNvSpPr/>
          <p:nvPr/>
        </p:nvSpPr>
        <p:spPr>
          <a:xfrm>
            <a:off x="5220072" y="3501008"/>
            <a:ext cx="115212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rijeka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9A0548F9-5E07-4FE7-AA08-84504B2042A5}"/>
              </a:ext>
            </a:extLst>
          </p:cNvPr>
          <p:cNvSpPr/>
          <p:nvPr/>
        </p:nvSpPr>
        <p:spPr>
          <a:xfrm>
            <a:off x="683568" y="6237312"/>
            <a:ext cx="115212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potok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BD3BB496-AA85-425A-97C2-C41A442A0A90}"/>
              </a:ext>
            </a:extLst>
          </p:cNvPr>
          <p:cNvSpPr/>
          <p:nvPr/>
        </p:nvSpPr>
        <p:spPr>
          <a:xfrm>
            <a:off x="5292080" y="6165304"/>
            <a:ext cx="115212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močvara</a:t>
            </a:r>
          </a:p>
        </p:txBody>
      </p:sp>
    </p:spTree>
    <p:extLst>
      <p:ext uri="{BB962C8B-B14F-4D97-AF65-F5344CB8AC3E}">
        <p14:creationId xmlns:p14="http://schemas.microsoft.com/office/powerpoint/2010/main" xmlns="" val="95392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620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ISTRAŽUJEMO VAŽNOST VODE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58</cp:revision>
  <dcterms:created xsi:type="dcterms:W3CDTF">2020-11-22T11:57:28Z</dcterms:created>
  <dcterms:modified xsi:type="dcterms:W3CDTF">2021-08-11T10:16:08Z</dcterms:modified>
</cp:coreProperties>
</file>